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98" r:id="rId3"/>
    <p:sldId id="257" r:id="rId4"/>
    <p:sldId id="262" r:id="rId5"/>
    <p:sldId id="259" r:id="rId6"/>
    <p:sldId id="356" r:id="rId7"/>
    <p:sldId id="361" r:id="rId8"/>
    <p:sldId id="372" r:id="rId9"/>
    <p:sldId id="384" r:id="rId10"/>
    <p:sldId id="394" r:id="rId11"/>
    <p:sldId id="399" r:id="rId12"/>
    <p:sldId id="386" r:id="rId13"/>
    <p:sldId id="387" r:id="rId14"/>
    <p:sldId id="401" r:id="rId15"/>
    <p:sldId id="388" r:id="rId16"/>
    <p:sldId id="400" r:id="rId17"/>
    <p:sldId id="390" r:id="rId18"/>
    <p:sldId id="395" r:id="rId19"/>
    <p:sldId id="397" r:id="rId20"/>
    <p:sldId id="396" r:id="rId21"/>
    <p:sldId id="3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43"/>
    <p:restoredTop sz="95934" autoAdjust="0"/>
  </p:normalViewPr>
  <p:slideViewPr>
    <p:cSldViewPr snapToGrid="0">
      <p:cViewPr varScale="1">
        <p:scale>
          <a:sx n="115" d="100"/>
          <a:sy n="115" d="100"/>
        </p:scale>
        <p:origin x="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10D12-A772-4542-8039-11CDEF1C3C34}" type="datetimeFigureOut">
              <a:rPr lang="en-SG" smtClean="0"/>
              <a:t>23/3/24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0CA88-33E4-43DB-A502-50B1C96ECE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5113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0CA88-33E4-43DB-A502-50B1C96ECE13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6980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1C53-68D7-4C9C-8132-370A62724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3E9AD-8D9F-42D8-9872-76818A4B9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B3DE1-B470-4FE8-99BA-CEE36D3AA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7982-7F12-4D4B-86BB-17BE2A16813B}" type="datetime1">
              <a:rPr lang="en-SG" smtClean="0"/>
              <a:t>23/3/24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4BB05-3805-4C46-A41C-197E25C9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E1AB8-8D71-4C3E-843B-02FD3EF7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050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826C-5EC2-4F37-87C6-B31CBE2E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256EF3-6963-4F5D-A650-E91C84C27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62FE6-CE7F-4FDB-8043-A2F912B44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859D-ABC8-4302-A60B-20ED4021FCEA}" type="datetime1">
              <a:rPr lang="en-SG" smtClean="0"/>
              <a:t>23/3/24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3B786-E283-4650-9415-23DCE15C4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1D804-AFE1-4719-A042-9C0DEF6B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934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7F036E-99EB-4EFE-9B84-6C4E5D553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09969-8BEF-4998-876A-A2E3E8EA2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8CC24-989A-47B7-AC3C-24C0FD0E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FB542-7E19-4227-A638-A6B71F764858}" type="datetime1">
              <a:rPr lang="en-SG" smtClean="0"/>
              <a:t>23/3/24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8AAAA-2231-4AFA-A39D-DD6D44470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F2B49-31AD-4800-9D36-35FC661B8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696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D4339-01D2-4970-960B-FF68DBDC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2727A-61E4-4F3B-8397-3B9E8EB69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39A1C-B4A9-42BC-A399-2AF14977B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06CB-6404-4234-A0E5-94F71F54C767}" type="datetime1">
              <a:rPr lang="en-SG" smtClean="0"/>
              <a:t>23/3/24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0CD33-C239-46EF-A903-C806FE1F9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8A1BA-20A1-4525-AB58-7D15227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913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9C05-D3B3-4814-8EAB-A4177FF2F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78F9C-3FDF-4A23-9948-EEDDBB52E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64895-068B-41DB-AA1C-EAD62C41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18B1-73CA-4C9A-93C9-8A140033677B}" type="datetime1">
              <a:rPr lang="en-SG" smtClean="0"/>
              <a:t>23/3/24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7139F-20D7-45C2-8951-0FC247CCE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4B34A-AD38-4B90-A6C7-97DAA64C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452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8E91-1156-461B-A513-E5D09DBC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7A4A-D348-4B2D-956A-0E1E5C97C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324E9-CEC3-4559-9222-E43047C25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21D3E-BA56-4155-8820-34BF603A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46A81-E37C-49AE-B34D-7F7D1745FAB6}" type="datetime1">
              <a:rPr lang="en-SG" smtClean="0"/>
              <a:t>23/3/24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A3228-3129-4BA8-9E6A-A4CB4EE2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8ECF4-C090-4E35-9D5C-47FD0531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0555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65463-F7B8-4D89-ACF8-6C766160D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7B251-8B97-41C5-9344-7E7A5523E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14E0E-3E71-4F96-B068-2CB1B7B41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F4402-2EA3-4DF1-90B1-735769387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5EB7DF-6EB7-447F-8616-AF0CA5A409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6170A7-EC0D-43CC-A105-D0528FC8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6A13-22D2-42B7-8AB4-FB09940B5376}" type="datetime1">
              <a:rPr lang="en-SG" smtClean="0"/>
              <a:t>23/3/24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F1882-477E-43DB-9822-B4E397E7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2B7892-E4CE-4EAB-A407-69E3C2DE8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198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13FA-2D93-4950-A8E0-518ACDA5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587BD-4DBB-4D77-859A-536FA91A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1CC04-D075-45A0-9245-190C2173326B}" type="datetime1">
              <a:rPr lang="en-SG" smtClean="0"/>
              <a:t>23/3/24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17BFA-087A-49A2-A87B-EBF1C965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E8893-2A04-4D30-8DDD-A13E4BD98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6716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90D283-E371-4F29-8957-9F0F06454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50903-38B1-4AE7-8C7F-658E0CF7792B}" type="datetime1">
              <a:rPr lang="en-SG" smtClean="0"/>
              <a:t>23/3/24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438E93-1192-46EF-9FE8-B48E9764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01F64-F58B-463E-9309-93A61C50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705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9E4E-50D1-4475-80F5-A21FD2C4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8639-7F37-4CE6-ADFC-87ADFF4B0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223E9-824C-4FE0-AF78-A7C4C1BAE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7CEED-CA12-445F-AD4A-0683256E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DE4FB-EE3C-4482-8AC1-A8749B9123CA}" type="datetime1">
              <a:rPr lang="en-SG" smtClean="0"/>
              <a:t>23/3/24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98495-798B-4AEE-9FCE-CDB4BC7D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D3AEE-836C-4B51-979B-898FB0F7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828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1B763-E149-48F2-AC78-8C3674E3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8B6DF-AD4D-4CB1-9FF0-DAFB008A3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32367-3014-4555-A602-C3321770D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A211-D186-40EF-83CB-36603CF8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B0F8-2441-4BF6-89FE-7018F6C1E68E}" type="datetime1">
              <a:rPr lang="en-SG" smtClean="0"/>
              <a:t>23/3/24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D7C73-490E-4100-B852-4471AACB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63739-B6CB-44BD-B1C2-55E5D3D96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362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6CA42-C26F-461C-84CB-FBA0E164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19985-D4AD-4839-88C3-AC587F0FC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77648-70AB-4C73-B41E-2B6D3CD34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A8476-95F7-4259-849D-775B394B50FC}" type="datetime1">
              <a:rPr lang="en-SG" smtClean="0"/>
              <a:t>23/3/24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99230-2D0A-40DA-AEF0-285678B7C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69BA1-0122-40EF-847D-1617ED344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967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UCBzG5jg3huxiPkCt-Serrjw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@linearalgebra1884/playlists?view=50&amp;sort=dd&amp;shelf_id=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5C87-7158-430B-BA27-52FE5086D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SC1004 Part 2</a:t>
            </a:r>
            <a:br>
              <a:rPr lang="en-US"/>
            </a:b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603F9-F295-4904-AC65-509B11DE46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Lectured by Prof Guan </a:t>
            </a:r>
            <a:r>
              <a:rPr lang="en-US" dirty="0" err="1"/>
              <a:t>Cuntai</a:t>
            </a:r>
            <a:endParaRPr lang="en-US" dirty="0"/>
          </a:p>
          <a:p>
            <a:r>
              <a:rPr lang="en-US"/>
              <a:t>(teaching </a:t>
            </a:r>
            <a:r>
              <a:rPr lang="en-US" dirty="0"/>
              <a:t>materials by Prof </a:t>
            </a:r>
            <a:r>
              <a:rPr lang="en-US" dirty="0" err="1"/>
              <a:t>Chng</a:t>
            </a:r>
            <a:r>
              <a:rPr lang="en-US" dirty="0"/>
              <a:t> </a:t>
            </a:r>
            <a:r>
              <a:rPr lang="en-US" dirty="0" err="1"/>
              <a:t>Eng</a:t>
            </a:r>
            <a:r>
              <a:rPr lang="en-US" dirty="0"/>
              <a:t> </a:t>
            </a:r>
            <a:r>
              <a:rPr lang="en-US" dirty="0" err="1"/>
              <a:t>Siong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 err="1"/>
              <a:t>ctguan@ntu.edu.sg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8558-348E-4927-B4AF-F259309D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981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985F-CADF-C298-FB48-0897B5811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.2.2 Orthogonal Projection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D2DC16-64A6-CDA5-94ED-54BD1032BF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8293"/>
                <a:ext cx="10515600" cy="512284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Projection theorem (projection from one vector to another)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Project vector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on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: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b="0" dirty="0"/>
                  <a:t>Residual: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Explain</a:t>
                </a:r>
              </a:p>
              <a:p>
                <a:pPr marL="914400" lvl="1" indent="-457200">
                  <a:buFont typeface="+mj-lt"/>
                  <a:buAutoNum type="arabicParenR"/>
                </a:pPr>
                <a:r>
                  <a:rPr lang="en-US" dirty="0"/>
                  <a:t>Geometric approach: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is on the line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the length of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en-US" b="1" dirty="0"/>
              </a:p>
              <a:p>
                <a:pPr marL="457200" lvl="1" indent="0">
                  <a:buNone/>
                </a:pPr>
                <a:r>
                  <a:rPr lang="en-US" dirty="0"/>
                  <a:t>		   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  </a:t>
                </a:r>
              </a:p>
              <a:p>
                <a:pPr marL="457200" lvl="1" indent="0">
                  <a:buNone/>
                </a:pPr>
                <a:r>
                  <a:rPr lang="en-US" dirty="0">
                    <a:sym typeface="Wingdings" pitchFamily="2" charset="2"/>
                  </a:rPr>
                  <a:t>	From triangle (see figure on the right):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dirty="0">
                    <a:sym typeface="Wingdings" pitchFamily="2" charset="2"/>
                  </a:rPr>
                  <a:t>	From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we get: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</a:p>
              <a:p>
                <a:pPr marL="457200" lvl="1" indent="0">
                  <a:buNone/>
                </a:pPr>
                <a:r>
                  <a:rPr lang="en-US" dirty="0"/>
                  <a:t>	So, we get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d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d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d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</m:d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2) Orthogonal approach:</a:t>
                </a:r>
              </a:p>
              <a:p>
                <a:pPr marL="457200" lvl="1" indent="0">
                  <a:buNone/>
                </a:pPr>
                <a:r>
                  <a:rPr lang="en-US" dirty="0"/>
                  <a:t>	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is on the line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(c is a scalar to be found)</a:t>
                </a:r>
              </a:p>
              <a:p>
                <a:pPr marL="457200" lvl="1" indent="0">
                  <a:buNone/>
                </a:pPr>
                <a:r>
                  <a:rPr lang="en-US" dirty="0"/>
                  <a:t>	 	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Take the dot product with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on both sides: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We get: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is orthogonal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!) </a:t>
                </a:r>
                <a:r>
                  <a:rPr lang="en-US" dirty="0"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So we also get: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D2DC16-64A6-CDA5-94ED-54BD1032BF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8293"/>
                <a:ext cx="10515600" cy="5122843"/>
              </a:xfrm>
              <a:blipFill>
                <a:blip r:embed="rId2"/>
                <a:stretch>
                  <a:fillRect l="-603" t="-2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B21CC-3044-FBA8-826E-5B60AA3CE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10</a:t>
            </a:fld>
            <a:endParaRPr lang="en-SG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4BF927B-27D8-3A48-47DE-790E20F4068B}"/>
              </a:ext>
            </a:extLst>
          </p:cNvPr>
          <p:cNvGrpSpPr/>
          <p:nvPr/>
        </p:nvGrpSpPr>
        <p:grpSpPr>
          <a:xfrm>
            <a:off x="8008595" y="1498294"/>
            <a:ext cx="3823521" cy="2313542"/>
            <a:chOff x="8934012" y="2314001"/>
            <a:chExt cx="3002839" cy="17291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DA09C8-F517-96D5-44CB-D56679FBA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34012" y="2314001"/>
              <a:ext cx="3002839" cy="17291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25744C8-B267-97B2-2D5D-56B1B1D2A02F}"/>
                    </a:ext>
                  </a:extLst>
                </p:cNvPr>
                <p:cNvSpPr txBox="1"/>
                <p:nvPr/>
              </p:nvSpPr>
              <p:spPr>
                <a:xfrm>
                  <a:off x="10752463" y="2823857"/>
                  <a:ext cx="34152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SG" sz="1200" b="1" dirty="0">
                    <a:effectLst/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25744C8-B267-97B2-2D5D-56B1B1D2A0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2463" y="2823857"/>
                  <a:ext cx="341522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749EF2-497B-1F53-17A4-35B18B79C098}"/>
                  </a:ext>
                </a:extLst>
              </p:cNvPr>
              <p:cNvSpPr txBox="1"/>
              <p:nvPr/>
            </p:nvSpPr>
            <p:spPr>
              <a:xfrm>
                <a:off x="9342275" y="2915531"/>
                <a:ext cx="4348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SG" sz="1200" b="1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749EF2-497B-1F53-17A4-35B18B79C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275" y="2915531"/>
                <a:ext cx="43486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1090984-25A8-0290-74B8-CB0EDEB7BFF0}"/>
              </a:ext>
            </a:extLst>
          </p:cNvPr>
          <p:cNvSpPr txBox="1"/>
          <p:nvPr/>
        </p:nvSpPr>
        <p:spPr>
          <a:xfrm>
            <a:off x="838200" y="355677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5BBA02-597C-B2AB-4949-571A8C31D712}"/>
                  </a:ext>
                </a:extLst>
              </p:cNvPr>
              <p:cNvSpPr txBox="1"/>
              <p:nvPr/>
            </p:nvSpPr>
            <p:spPr>
              <a:xfrm>
                <a:off x="8042721" y="1290386"/>
                <a:ext cx="4031615" cy="399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/>
                  <a:t>Project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/>
                  <a:t> onto vector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/>
                  <a:t>, and sketch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1200" dirty="0"/>
                  <a:t>.</a:t>
                </a:r>
                <a:endParaRPr lang="en-US" sz="1200" baseline="30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5BBA02-597C-B2AB-4949-571A8C31D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721" y="1290386"/>
                <a:ext cx="4031615" cy="399148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758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0A7D-B121-4C4C-9B9E-49857C3E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56028-D451-4329-AD84-4FEBF55FE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11</a:t>
            </a:fld>
            <a:endParaRPr lang="en-SG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597288-9681-4E2C-8FB4-B4658F16DD7A}"/>
              </a:ext>
            </a:extLst>
          </p:cNvPr>
          <p:cNvGrpSpPr/>
          <p:nvPr/>
        </p:nvGrpSpPr>
        <p:grpSpPr>
          <a:xfrm>
            <a:off x="6301692" y="365125"/>
            <a:ext cx="5620887" cy="3408243"/>
            <a:chOff x="8934012" y="2314001"/>
            <a:chExt cx="3002839" cy="17291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68FC3B-EACE-478F-970A-EF1B058A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34012" y="2314001"/>
              <a:ext cx="3002839" cy="17291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1B86055-F8C7-4C7F-8724-64CE6F0FB1C5}"/>
                    </a:ext>
                  </a:extLst>
                </p:cNvPr>
                <p:cNvSpPr txBox="1"/>
                <p:nvPr/>
              </p:nvSpPr>
              <p:spPr>
                <a:xfrm>
                  <a:off x="10752463" y="2823857"/>
                  <a:ext cx="34152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SG" sz="1200" b="1" dirty="0">
                    <a:effectLst/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25744C8-B267-97B2-2D5D-56B1B1D2A0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2463" y="2823857"/>
                  <a:ext cx="341522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C9F3A7-02E8-45A5-B933-5602E280232D}"/>
                  </a:ext>
                </a:extLst>
              </p:cNvPr>
              <p:cNvSpPr txBox="1"/>
              <p:nvPr/>
            </p:nvSpPr>
            <p:spPr>
              <a:xfrm>
                <a:off x="479503" y="1498293"/>
                <a:ext cx="5410807" cy="749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Project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onto vector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baseline="30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C9F3A7-02E8-45A5-B933-5602E2802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3" y="1498293"/>
                <a:ext cx="5410807" cy="749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1169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8BF8-AC27-628C-DFDC-C2B0E8A4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.2.</a:t>
            </a:r>
            <a:r>
              <a:rPr lang="en-US" altLang="zh-CN" u="sng" dirty="0">
                <a:solidFill>
                  <a:srgbClr val="FF0000"/>
                </a:solidFill>
              </a:rPr>
              <a:t>3</a:t>
            </a:r>
            <a:r>
              <a:rPr lang="en-US" u="sng" dirty="0">
                <a:solidFill>
                  <a:srgbClr val="FF0000"/>
                </a:solidFill>
              </a:rPr>
              <a:t> Orthogonal Decomposition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CD7CC-8198-A65B-18EF-937CE0B57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4395"/>
                <a:ext cx="10515600" cy="4928480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Project a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on to subpace spanned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be a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 Then each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can be written </a:t>
                </a:r>
                <a:r>
                  <a:rPr lang="en-SG" b="1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uniquely</a:t>
                </a: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in the form: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SG" b="1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 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and residual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is any orthogonal basis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, then</a:t>
                </a:r>
              </a:p>
              <a:p>
                <a:pPr marL="457200" lvl="1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G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Explain: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Since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in the subspace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spanned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we can write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SG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Take dot product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on both sides: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	 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=1,⋯,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	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so we have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S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Finally: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CD7CC-8198-A65B-18EF-937CE0B57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4395"/>
                <a:ext cx="10515600" cy="4928480"/>
              </a:xfrm>
              <a:blipFill>
                <a:blip r:embed="rId2"/>
                <a:stretch>
                  <a:fillRect l="-483" t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C5225-8678-4705-B72D-696FE61EF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12</a:t>
            </a:fld>
            <a:endParaRPr lang="en-SG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0E028E3-0BD3-ABB6-C134-D9EF8C07241A}"/>
              </a:ext>
            </a:extLst>
          </p:cNvPr>
          <p:cNvGrpSpPr/>
          <p:nvPr/>
        </p:nvGrpSpPr>
        <p:grpSpPr>
          <a:xfrm>
            <a:off x="8183592" y="3184086"/>
            <a:ext cx="3769709" cy="2577736"/>
            <a:chOff x="8821614" y="4296790"/>
            <a:chExt cx="3204485" cy="19936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B46461-E937-1FDD-E8B0-80A7C3D3E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21614" y="4296790"/>
              <a:ext cx="3204485" cy="199363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5D4342E-18E0-B561-54B8-F87AA6A128E5}"/>
                    </a:ext>
                  </a:extLst>
                </p:cNvPr>
                <p:cNvSpPr txBox="1"/>
                <p:nvPr/>
              </p:nvSpPr>
              <p:spPr>
                <a:xfrm>
                  <a:off x="10621487" y="5058005"/>
                  <a:ext cx="434861" cy="4712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SG" sz="1200" b="1" dirty="0">
                    <a:effectLst/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5D4342E-18E0-B561-54B8-F87AA6A128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1487" y="5058005"/>
                  <a:ext cx="434861" cy="471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F7075C-D363-36FE-1318-8E16B94F5D40}"/>
              </a:ext>
            </a:extLst>
          </p:cNvPr>
          <p:cNvSpPr txBox="1"/>
          <p:nvPr/>
        </p:nvSpPr>
        <p:spPr>
          <a:xfrm>
            <a:off x="838200" y="365125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864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66B86-A9E9-78B4-6064-7FFA055E9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.2.4 Orthonormal Sets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B49BE2-1082-1735-81AF-20ECD5ABAE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6940"/>
                <a:ext cx="10515600" cy="5454535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called an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orthonormal basis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for subspace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if the basis vectors are orthogonal with unit length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m:rPr>
                            <m:nor/>
                          </m:rPr>
                          <a: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  	Then,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identify matrix).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2" indent="0">
                  <a:lnSpc>
                    <a:spcPct val="110000"/>
                  </a:lnSpc>
                  <a:buNone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matrix,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5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5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5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3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Properties</a:t>
                </a:r>
              </a:p>
              <a:p>
                <a:pPr marL="914400" lvl="1" indent="-457200">
                  <a:lnSpc>
                    <a:spcPct val="110000"/>
                  </a:lnSpc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(preserve the length of vector)</a:t>
                </a:r>
              </a:p>
              <a:p>
                <a:pPr marL="914400" lvl="1" indent="-457200">
                  <a:lnSpc>
                    <a:spcPct val="110000"/>
                  </a:lnSpc>
                  <a:buAutoNum type="alphaLcPeriod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lnSpc>
                    <a:spcPct val="110000"/>
                  </a:lnSpc>
                  <a:buFont typeface="Arial" panose="020B0604020202020204" pitchFamily="34" charset="0"/>
                  <a:buAutoNum type="alphaLcPeriod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 and only if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lnSpc>
                    <a:spcPct val="110000"/>
                  </a:lnSpc>
                  <a:buAutoNum type="alphaLcPeriod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900" dirty="0">
                    <a:latin typeface="Arial" panose="020B0604020202020204" pitchFamily="34" charset="0"/>
                    <a:cs typeface="Arial" panose="020B0604020202020204" pitchFamily="34" charset="0"/>
                  </a:rPr>
                  <a:t>Re-write projection equation using </a:t>
                </a:r>
                <a14:m>
                  <m:oMath xmlns:m="http://schemas.openxmlformats.org/officeDocument/2006/math">
                    <m:r>
                      <a:rPr lang="en-US" sz="290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9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9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9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  <m:r>
                              <a:rPr lang="en-US" sz="29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900" i="1">
                                <a:latin typeface="Cambria Math" panose="02040503050406030204" pitchFamily="18" charset="0"/>
                              </a:rPr>
                              <m:t>𝑃𝑟𝑜𝑗</m:t>
                            </m:r>
                          </m:e>
                          <m:sub>
                            <m:r>
                              <a:rPr lang="en-US" sz="29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9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𝑈𝑈</m:t>
                        </m:r>
                      </m:e>
                      <m:sup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9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Note: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square, it is called “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orthogonal matrix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”. In this case,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B49BE2-1082-1735-81AF-20ECD5ABAE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6940"/>
                <a:ext cx="10515600" cy="5454535"/>
              </a:xfrm>
              <a:blipFill>
                <a:blip r:embed="rId2"/>
                <a:stretch>
                  <a:fillRect l="-362" t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7A861-23EB-4099-1134-EA6DB4FC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3692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5C2EE-526A-49A9-9A45-D2104F0C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14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001963A-F2CA-4348-8D68-A413F915FA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66941"/>
                <a:ext cx="10515600" cy="19697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Explain:  </a:t>
                </a:r>
              </a:p>
              <a:p>
                <a:pPr marL="457200" lvl="1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001963A-F2CA-4348-8D68-A413F915F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66941"/>
                <a:ext cx="10515600" cy="19697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6888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ADCDE-E750-278A-6606-45B151B2D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5044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.2.5 Orthogonal Decomposition.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B88AD8-1389-5912-498C-1F77EE1C66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1872" y="1393096"/>
                <a:ext cx="8125858" cy="5099778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Geometric interpretation of the orthogonal projection (see figure right-top)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best approximation theorem (see figure right-bottom)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orthogonal projection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onto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9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any vector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distinct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Explain: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9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9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9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9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+(</m:t>
                    </m:r>
                    <m:acc>
                      <m:accPr>
                        <m:chr m:val="̂"/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9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So, according to Pythagorean theorem: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9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9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  <m:sup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9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9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9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9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  <m:sup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9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9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  <m:sup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9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9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  <m:sup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Therefore we have: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9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d>
                      <m:dPr>
                        <m:begChr m:val="‖"/>
                        <m:endChr m:val="‖"/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en-US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are orthogonal?</a:t>
                </a:r>
              </a:p>
              <a:p>
                <a:pPr lvl="1">
                  <a:lnSpc>
                    <a:spcPct val="110000"/>
                  </a:lnSpc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]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mr>
                            </m:m>
                          </m:e>
                        </m:d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]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mr>
                            </m:m>
                          </m:e>
                        </m:d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𝟏𝟏</m:t>
                        </m:r>
                      </m:den>
                    </m:f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𝟏𝟏</m:t>
                        </m:r>
                      </m:den>
                    </m:f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01/33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8/33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19/33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? That is,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full space, what will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B88AD8-1389-5912-498C-1F77EE1C6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1872" y="1393096"/>
                <a:ext cx="8125858" cy="5099778"/>
              </a:xfrm>
              <a:blipFill>
                <a:blip r:embed="rId2"/>
                <a:stretch>
                  <a:fillRect l="-468" t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5C72A-37CF-D152-897E-EE1CD0DF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15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157D2-BBE4-EE18-1800-15C67CC1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530" y="1779410"/>
            <a:ext cx="3774502" cy="2200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C668F2-12E7-EE66-C120-F3823B991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632" y="4001294"/>
            <a:ext cx="34544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0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405A36-9D6F-43D1-B899-292A4CC96E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72792" y="944989"/>
                <a:ext cx="5930590" cy="1325563"/>
              </a:xfrm>
            </p:spPr>
            <p:txBody>
              <a:bodyPr>
                <a:noAutofit/>
              </a:bodyPr>
              <a:lstStyle/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What 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? That is, when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full space, what will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8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b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SG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405A36-9D6F-43D1-B899-292A4CC96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72792" y="944989"/>
                <a:ext cx="5930590" cy="1325563"/>
              </a:xfrm>
              <a:blipFill>
                <a:blip r:embed="rId2"/>
                <a:stretch>
                  <a:fillRect l="-2055" t="-1935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0E2BE-F3B0-4F7E-A364-8C56D71B8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16</a:t>
            </a:fld>
            <a:endParaRPr lang="en-S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339ACC-9A14-4C8C-9F58-E75973399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67852" y="467990"/>
            <a:ext cx="4280120" cy="28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67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3497-6AB5-812B-7FE0-4C14BD608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.3.1 QR Factorization (why)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B5E9CD-4AA1-82A0-65C5-3EB90AF077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751" y="1399142"/>
                <a:ext cx="10950498" cy="5093733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factorization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can be factorized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pPr lvl="2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has orthonormal columns (meaning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2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is an “up-triangle” square matrix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factorization is useful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After factorize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into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we can easily find the solution for system: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back substitute only</a:t>
                </a: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𝑄𝑅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𝑄𝑅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914400" lvl="2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pPr marL="914400" lvl="2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33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	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33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2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/</a:t>
                </a:r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914400" lvl="2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−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/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2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𝑸𝑹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factorization is an important tool for finding a Least Square solution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week 10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>
                  <a:lnSpc>
                    <a:spcPct val="12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B5E9CD-4AA1-82A0-65C5-3EB90AF077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751" y="1399142"/>
                <a:ext cx="10950498" cy="5093733"/>
              </a:xfrm>
              <a:blipFill>
                <a:blip r:embed="rId2"/>
                <a:stretch>
                  <a:fillRect l="-463" t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C3263-7522-70A0-C91C-A607071CB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0829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E3B5-B65E-3360-06BC-0562038B0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.3.2 QR Factorization (how)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1A123-5824-A255-D538-6A6B310BB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6223" y="1564395"/>
                <a:ext cx="10515600" cy="492848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How do we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– </a:t>
                </a:r>
                <a:r>
                  <a:rPr lang="en-SG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Gram–Schmidt Approach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any set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independent columns (basis of non-zero subspace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</a:t>
                </a:r>
                <a14:m>
                  <m:oMath xmlns:m="http://schemas.openxmlformats.org/officeDocument/2006/math">
                    <m: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}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SG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])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Define the following orthogonal set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orthogonal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000" b="1" dirty="0"/>
                      <m:t> 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orthogonal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orthogonal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Form a orthonormal basis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1A123-5824-A255-D538-6A6B310BB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223" y="1564395"/>
                <a:ext cx="10515600" cy="4928480"/>
              </a:xfrm>
              <a:blipFill>
                <a:blip r:embed="rId2"/>
                <a:stretch>
                  <a:fillRect l="-844" t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D5FAB-AC0A-F8DB-F86E-FFFF6A22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18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6D8E5A2-4A37-A373-2DF9-C8B964E9F4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92176" y="2603538"/>
                <a:ext cx="5255941" cy="41179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Finally, find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we find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15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</a:t>
                </a:r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….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6D8E5A2-4A37-A373-2DF9-C8B964E9F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176" y="2603538"/>
                <a:ext cx="5255941" cy="4117937"/>
              </a:xfrm>
              <a:prstGeom prst="rect">
                <a:avLst/>
              </a:prstGeom>
              <a:blipFill>
                <a:blip r:embed="rId3"/>
                <a:stretch>
                  <a:fillRect l="-723" t="-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354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9DCD7-A602-A40D-703B-190B5376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.3.2 QR Factorization (how)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AAABB6-A917-AE0D-F01B-D845DCE233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463"/>
                <a:ext cx="10515600" cy="456850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independent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</a:t>
                </a: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Verify: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Normalize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and </a:t>
                </a:r>
                <a:r>
                  <a:rPr lang="en-US" sz="2000" b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ra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35</m:t>
                        </m:r>
                      </m:e>
                    </m:ra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Finally, find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30/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35/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AAABB6-A917-AE0D-F01B-D845DCE23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463"/>
                <a:ext cx="10515600" cy="4568500"/>
              </a:xfrm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E1F3F-611D-DA05-03E3-488B3B3FF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014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DE2C-221C-4578-9D05-C7BF592C6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Quiz 2 and Exam: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AF286-247C-432D-9BBC-83901A797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10000"/>
              </a:lnSpc>
              <a:spcBef>
                <a:spcPts val="0"/>
              </a:spcBef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Quiz 2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Coverage 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Ch 6 ,7, 8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Time/Date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Week 13, last lecture time (10:30-11.20am, 17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April 2024)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Final Exam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Coverage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Ch 6, 7, 8 (Q3 &amp; Q4)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Date/Time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2 May 2024 (Thursday),	 1.00-3.00pm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(Ch 9 will not be tested)</a:t>
            </a:r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AutoNum type="arabicParenR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86FCD-4E1C-404C-91C9-B079CBE75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2587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99E8-F36D-DE75-DC7A-C8C278C52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.3.2 QR Factorization Properties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B57DD4-C027-1E0C-B451-CA43340402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Properties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factorization </a:t>
                </a: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arenR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Columns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equivalent to columns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371600" lvl="2" indent="-457200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span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span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371600" lvl="2" indent="-457200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forms an orthonormal basis to span the same subspace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is the projection matrix onto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(spanned by columns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arenR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has independent columns,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invertible, and all the values on the diagonal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positive </a:t>
                </a: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arenR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has any dependent columns, simply skip it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B57DD4-C027-1E0C-B451-CA43340402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4CD8A-2A31-1EAC-5FDF-EDFC82CC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3228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B179-E0D2-67F5-ECAF-6BB849039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94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335F2-BF4E-66BE-1DD5-37DD31224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0003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FC05-E904-4306-A0DE-8EF932C1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40" y="76611"/>
            <a:ext cx="10515600" cy="1325563"/>
          </a:xfrm>
        </p:spPr>
        <p:txBody>
          <a:bodyPr/>
          <a:lstStyle/>
          <a:p>
            <a:r>
              <a:rPr lang="en-US" dirty="0"/>
              <a:t>Syllabus for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6923F-4D9D-42DB-A9DD-08226BB4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3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F24F1-7960-4669-9771-26488780B62F}"/>
              </a:ext>
            </a:extLst>
          </p:cNvPr>
          <p:cNvSpPr txBox="1"/>
          <p:nvPr/>
        </p:nvSpPr>
        <p:spPr>
          <a:xfrm>
            <a:off x="4023360" y="615696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1: schedule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D5EE46F-0BF7-486D-77BA-C012BD968B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34828" y="1300566"/>
          <a:ext cx="8379159" cy="4682001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058657">
                  <a:extLst>
                    <a:ext uri="{9D8B030D-6E8A-4147-A177-3AD203B41FA5}">
                      <a16:colId xmlns:a16="http://schemas.microsoft.com/office/drawing/2014/main" val="3531719582"/>
                    </a:ext>
                  </a:extLst>
                </a:gridCol>
                <a:gridCol w="3437615">
                  <a:extLst>
                    <a:ext uri="{9D8B030D-6E8A-4147-A177-3AD203B41FA5}">
                      <a16:colId xmlns:a16="http://schemas.microsoft.com/office/drawing/2014/main" val="1707074285"/>
                    </a:ext>
                  </a:extLst>
                </a:gridCol>
                <a:gridCol w="1987827">
                  <a:extLst>
                    <a:ext uri="{9D8B030D-6E8A-4147-A177-3AD203B41FA5}">
                      <a16:colId xmlns:a16="http://schemas.microsoft.com/office/drawing/2014/main" val="144180308"/>
                    </a:ext>
                  </a:extLst>
                </a:gridCol>
                <a:gridCol w="1895060">
                  <a:extLst>
                    <a:ext uri="{9D8B030D-6E8A-4147-A177-3AD203B41FA5}">
                      <a16:colId xmlns:a16="http://schemas.microsoft.com/office/drawing/2014/main" val="1354466032"/>
                    </a:ext>
                  </a:extLst>
                </a:gridCol>
              </a:tblGrid>
              <a:tr h="722256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Chapter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Topics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Week (Lecture)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Week (Tut)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extLst>
                  <a:ext uri="{0D108BD9-81ED-4DB2-BD59-A6C34878D82A}">
                    <a16:rowId xmlns:a16="http://schemas.microsoft.com/office/drawing/2014/main" val="2974584"/>
                  </a:ext>
                </a:extLst>
              </a:tr>
              <a:tr h="1036733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6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Orthogonality 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8-9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9-10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433205"/>
                  </a:ext>
                </a:extLst>
              </a:tr>
              <a:tr h="948610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7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Least Squares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9-10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10-11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079318"/>
                  </a:ext>
                </a:extLst>
              </a:tr>
              <a:tr h="948610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8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EigenValue and Eigenvectors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11-12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12-13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976206"/>
                  </a:ext>
                </a:extLst>
              </a:tr>
              <a:tr h="1010813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9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Singular Value Decomposition (SVD) 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13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59193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70BFEF9-B79D-4242-917D-1CA943CD0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1603512"/>
            <a:ext cx="1554370" cy="1457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C01A1D-B9FA-934D-B083-E5AC03EE4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83" y="1851432"/>
            <a:ext cx="1326753" cy="961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5EE907-E5A1-06FD-68AB-56294C8DA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818" y="3429000"/>
            <a:ext cx="636025" cy="365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1F8B16-EFDE-838C-BE7E-A1679BA86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3159" y="3139819"/>
            <a:ext cx="1876563" cy="98220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A4F2ABD-27D7-B629-8CC4-438161413A42}"/>
              </a:ext>
            </a:extLst>
          </p:cNvPr>
          <p:cNvGrpSpPr/>
          <p:nvPr/>
        </p:nvGrpSpPr>
        <p:grpSpPr>
          <a:xfrm>
            <a:off x="9505846" y="4161874"/>
            <a:ext cx="2157664" cy="1457739"/>
            <a:chOff x="9710081" y="4346368"/>
            <a:chExt cx="1802096" cy="150475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4D5FBC-C791-DC6E-6C3F-091AFEDB223D}"/>
                </a:ext>
              </a:extLst>
            </p:cNvPr>
            <p:cNvGrpSpPr/>
            <p:nvPr/>
          </p:nvGrpSpPr>
          <p:grpSpPr>
            <a:xfrm>
              <a:off x="9710081" y="4393381"/>
              <a:ext cx="1802096" cy="1457739"/>
              <a:chOff x="3130453" y="2203450"/>
              <a:chExt cx="4635500" cy="415290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B92607F-91F3-B349-BEC7-154EBA643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0453" y="2203450"/>
                <a:ext cx="4635500" cy="41529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16681A1-4AAC-894E-EE77-AA644CB0BEE3}"/>
                  </a:ext>
                </a:extLst>
              </p:cNvPr>
              <p:cNvSpPr/>
              <p:nvPr/>
            </p:nvSpPr>
            <p:spPr>
              <a:xfrm>
                <a:off x="7139909" y="3429000"/>
                <a:ext cx="626044" cy="29273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824E1F-B3B0-3BF4-4C67-D9134D266FE3}"/>
                </a:ext>
              </a:extLst>
            </p:cNvPr>
            <p:cNvSpPr/>
            <p:nvPr/>
          </p:nvSpPr>
          <p:spPr>
            <a:xfrm>
              <a:off x="9779737" y="4346368"/>
              <a:ext cx="1489059" cy="280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033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FC05-E904-4306-A0DE-8EF932C1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Online Video learning Schedule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6923F-4D9D-42DB-A9DD-08226BB4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4</a:t>
            </a:fld>
            <a:endParaRPr lang="en-SG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7852B50-909D-44DB-8611-818A092345FB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1803559"/>
          <a:ext cx="10515599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648">
                  <a:extLst>
                    <a:ext uri="{9D8B030D-6E8A-4147-A177-3AD203B41FA5}">
                      <a16:colId xmlns:a16="http://schemas.microsoft.com/office/drawing/2014/main" val="3449458191"/>
                    </a:ext>
                  </a:extLst>
                </a:gridCol>
                <a:gridCol w="1345843">
                  <a:extLst>
                    <a:ext uri="{9D8B030D-6E8A-4147-A177-3AD203B41FA5}">
                      <a16:colId xmlns:a16="http://schemas.microsoft.com/office/drawing/2014/main" val="1151324642"/>
                    </a:ext>
                  </a:extLst>
                </a:gridCol>
                <a:gridCol w="4409768">
                  <a:extLst>
                    <a:ext uri="{9D8B030D-6E8A-4147-A177-3AD203B41FA5}">
                      <a16:colId xmlns:a16="http://schemas.microsoft.com/office/drawing/2014/main" val="321915134"/>
                    </a:ext>
                  </a:extLst>
                </a:gridCol>
                <a:gridCol w="3477340">
                  <a:extLst>
                    <a:ext uri="{9D8B030D-6E8A-4147-A177-3AD203B41FA5}">
                      <a16:colId xmlns:a16="http://schemas.microsoft.com/office/drawing/2014/main" val="136808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525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6.1.1-6.2.3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Orthogonality, Normalization,</a:t>
                      </a:r>
                      <a:br>
                        <a:rPr lang="en-US" dirty="0"/>
                      </a:br>
                      <a:r>
                        <a:rPr lang="en-US" dirty="0"/>
                        <a:t>Dot-Product, Inequalities, 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1: </a:t>
                      </a:r>
                      <a:r>
                        <a:rPr lang="en-SG" b="1" dirty="0"/>
                        <a:t>6.1.1 - 6.1.3</a:t>
                      </a:r>
                    </a:p>
                    <a:p>
                      <a:r>
                        <a:rPr lang="en-SG" dirty="0"/>
                        <a:t>Lecture 2: </a:t>
                      </a:r>
                      <a:r>
                        <a:rPr lang="en-SG" b="1" dirty="0"/>
                        <a:t>6.1.4 - 6.2.3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32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6.2.4-6.3.2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Orthogonal/Orthonormal Sets, Basis, Gram Schmidt and QR Decomposition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3: </a:t>
                      </a:r>
                      <a:r>
                        <a:rPr lang="en-SG" b="1" dirty="0"/>
                        <a:t>6.2.4</a:t>
                      </a:r>
                    </a:p>
                    <a:p>
                      <a:r>
                        <a:rPr lang="en-SG" dirty="0"/>
                        <a:t>Lecture 4: </a:t>
                      </a:r>
                      <a:r>
                        <a:rPr lang="en-SG" b="1" dirty="0"/>
                        <a:t>6.2.5 – 6.3.2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5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7.1.1-7.2.1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Least Squares and Normal </a:t>
                      </a:r>
                      <a:r>
                        <a:rPr lang="en-US" dirty="0" err="1"/>
                        <a:t>Eqn</a:t>
                      </a:r>
                      <a:r>
                        <a:rPr lang="en-US" dirty="0"/>
                        <a:t>, Projection Matrix, Applications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5: </a:t>
                      </a:r>
                      <a:r>
                        <a:rPr lang="en-SG" b="1" dirty="0"/>
                        <a:t>7.1.1 – 7.1.3</a:t>
                      </a:r>
                    </a:p>
                    <a:p>
                      <a:r>
                        <a:rPr lang="en-SG" dirty="0"/>
                        <a:t>Lecture 6: </a:t>
                      </a:r>
                      <a:r>
                        <a:rPr lang="en-SG" b="1" dirty="0"/>
                        <a:t>7.1.4 – 7.2.1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58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8.1.1-8.1.2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Eigenvectors, Eigen-values, </a:t>
                      </a:r>
                      <a:br>
                        <a:rPr lang="en-US" dirty="0"/>
                      </a:br>
                      <a:r>
                        <a:rPr lang="en-US" dirty="0"/>
                        <a:t>Characteristics </a:t>
                      </a:r>
                      <a:r>
                        <a:rPr lang="en-US" dirty="0" err="1"/>
                        <a:t>Eqn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7: </a:t>
                      </a:r>
                      <a:r>
                        <a:rPr lang="en-SG" b="1" dirty="0"/>
                        <a:t>8.1.1</a:t>
                      </a:r>
                    </a:p>
                    <a:p>
                      <a:r>
                        <a:rPr lang="en-SG" dirty="0"/>
                        <a:t>Lecture 8: </a:t>
                      </a:r>
                      <a:r>
                        <a:rPr lang="en-SG" b="1" dirty="0"/>
                        <a:t>8.1.2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69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8.1.3-8.1.5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Diagonalisation</a:t>
                      </a:r>
                      <a:r>
                        <a:rPr lang="en-US" dirty="0"/>
                        <a:t>, Power of A, Change of basis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9: </a:t>
                      </a:r>
                      <a:r>
                        <a:rPr lang="en-SG" b="1" dirty="0"/>
                        <a:t>8.1.3</a:t>
                      </a:r>
                    </a:p>
                    <a:p>
                      <a:r>
                        <a:rPr lang="en-SG" dirty="0"/>
                        <a:t>Lecture 10: </a:t>
                      </a:r>
                      <a:r>
                        <a:rPr lang="en-SG" b="1" dirty="0"/>
                        <a:t>8.1.4 – 8.1.5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26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9.1.1-9.2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SVD and PCA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(Not examined in quiz/exam)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11: </a:t>
                      </a:r>
                      <a:r>
                        <a:rPr lang="en-SG" b="1" dirty="0"/>
                        <a:t>9.1.1 – 9.2</a:t>
                      </a:r>
                    </a:p>
                    <a:p>
                      <a:r>
                        <a:rPr lang="en-SG" dirty="0"/>
                        <a:t>Lecture 12: </a:t>
                      </a:r>
                      <a:r>
                        <a:rPr lang="en-SG" b="1" dirty="0"/>
                        <a:t>Quiz 2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4505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EB4E05-590E-EB7C-67DC-E4F56B92FBAE}"/>
              </a:ext>
            </a:extLst>
          </p:cNvPr>
          <p:cNvSpPr txBox="1"/>
          <p:nvPr/>
        </p:nvSpPr>
        <p:spPr>
          <a:xfrm>
            <a:off x="463552" y="1232714"/>
            <a:ext cx="78418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SG" sz="2000" b="0" i="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2" tooltip="https://www.youtube.com/channel/UCBzG5jg3huxiPkCt-Serrjw"/>
              </a:rPr>
              <a:t>https://www.youtube.com/channel/UCBzG5jg3huxiPkCt-Serrjw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321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CDFE-4AC3-4597-88CB-E94FACE2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702" y="62861"/>
            <a:ext cx="10515600" cy="1325563"/>
          </a:xfrm>
        </p:spPr>
        <p:txBody>
          <a:bodyPr/>
          <a:lstStyle/>
          <a:p>
            <a:r>
              <a:rPr lang="en-US" dirty="0"/>
              <a:t>How will we conduct the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98C89-13BD-4DCA-99D5-0A57220B6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702" y="1388424"/>
            <a:ext cx="9798790" cy="435133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Before the lectures, watch the videos according to the schedule in Table 1</a:t>
            </a:r>
          </a:p>
          <a:p>
            <a:pPr lvl="1"/>
            <a:r>
              <a:rPr lang="en-US" dirty="0"/>
              <a:t>You can watch past years zoom video recordings at</a:t>
            </a:r>
          </a:p>
          <a:p>
            <a:pPr marL="457200" lvl="1" indent="0">
              <a:buNone/>
            </a:pPr>
            <a:r>
              <a:rPr lang="en-SG" sz="20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2"/>
              </a:rPr>
              <a:t>https://www.youtube.com/@linearalgebra1884/playlists?view=50&amp;sort=dd&amp;shelf_id=2</a:t>
            </a:r>
            <a:endParaRPr lang="en-SG" sz="2000" dirty="0">
              <a:effectLst/>
              <a:ea typeface="Times New Roman" panose="02020603050405020304" pitchFamily="18" charset="0"/>
            </a:endParaRPr>
          </a:p>
          <a:p>
            <a:pPr lvl="1"/>
            <a:endParaRPr lang="en-US" dirty="0"/>
          </a:p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During lecture hours – </a:t>
            </a:r>
          </a:p>
          <a:p>
            <a:pPr lvl="1"/>
            <a:r>
              <a:rPr lang="en-US" dirty="0"/>
              <a:t>We will summarize the lectures and highlight the key points</a:t>
            </a:r>
          </a:p>
          <a:p>
            <a:pPr lvl="1"/>
            <a:r>
              <a:rPr lang="en-US" dirty="0"/>
              <a:t>Q&amp;A.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4BFF1-9FA9-4AE3-8552-90F9B497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470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5C87-7158-430B-BA27-52FE5086D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8558-348E-4927-B4AF-F259309D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7886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E428B-B305-46FE-19C1-0B3F63A4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7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86CC0-679A-01A9-F2BC-4B1D47975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60" y="531150"/>
            <a:ext cx="3659901" cy="4607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293C72-595F-4D3D-26B7-6FA5940D640B}"/>
              </a:ext>
            </a:extLst>
          </p:cNvPr>
          <p:cNvSpPr txBox="1"/>
          <p:nvPr/>
        </p:nvSpPr>
        <p:spPr>
          <a:xfrm>
            <a:off x="1491343" y="5518198"/>
            <a:ext cx="609872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2000" b="1" i="0" u="none" strike="noStrike" dirty="0">
                <a:effectLst/>
                <a:latin typeface="Arial" panose="020B0604020202020204" pitchFamily="34" charset="0"/>
              </a:rPr>
              <a:t>Linear Algebra and Its Applications</a:t>
            </a:r>
          </a:p>
          <a:p>
            <a:pPr algn="l"/>
            <a:r>
              <a:rPr lang="en-SG" b="0" i="0" dirty="0">
                <a:effectLst/>
                <a:latin typeface="Arial" panose="020B0604020202020204" pitchFamily="34" charset="0"/>
              </a:rPr>
              <a:t>by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David Lay</a:t>
            </a:r>
            <a:r>
              <a:rPr lang="en-SG" b="0" i="0" dirty="0">
                <a:effectLst/>
                <a:latin typeface="Arial" panose="020B0604020202020204" pitchFamily="34" charset="0"/>
              </a:rPr>
              <a:t>,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Steven Lay</a:t>
            </a:r>
            <a:r>
              <a:rPr lang="en-SG" u="none" strike="noStrike" dirty="0">
                <a:latin typeface="Arial" panose="020B0604020202020204" pitchFamily="34" charset="0"/>
              </a:rPr>
              <a:t>,</a:t>
            </a:r>
            <a:r>
              <a:rPr lang="en-SG" b="0" i="0" dirty="0">
                <a:effectLst/>
                <a:latin typeface="Arial" panose="020B0604020202020204" pitchFamily="34" charset="0"/>
              </a:rPr>
              <a:t>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Judi McDonald</a:t>
            </a:r>
            <a:endParaRPr lang="en-SG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0946-2DB7-269F-D838-DA2D8E27E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200" y="1607891"/>
            <a:ext cx="4807600" cy="29237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86236C-6915-C951-3DED-627B4C829444}"/>
              </a:ext>
            </a:extLst>
          </p:cNvPr>
          <p:cNvSpPr txBox="1"/>
          <p:nvPr/>
        </p:nvSpPr>
        <p:spPr>
          <a:xfrm>
            <a:off x="6546199" y="4866594"/>
            <a:ext cx="50307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www.youtube.com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playlist?list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=PLZHQObOWTQDPD3MizzM2xVFitgF8hE_ab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34D94C-C28E-EF64-B0B4-FD42D7FE84BE}"/>
              </a:ext>
            </a:extLst>
          </p:cNvPr>
          <p:cNvSpPr txBox="1"/>
          <p:nvPr/>
        </p:nvSpPr>
        <p:spPr>
          <a:xfrm>
            <a:off x="6932840" y="1160409"/>
            <a:ext cx="4034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3Blue1Brown on YouTube </a:t>
            </a:r>
          </a:p>
        </p:txBody>
      </p:sp>
    </p:spTree>
    <p:extLst>
      <p:ext uri="{BB962C8B-B14F-4D97-AF65-F5344CB8AC3E}">
        <p14:creationId xmlns:p14="http://schemas.microsoft.com/office/powerpoint/2010/main" val="307681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96209-C405-A2D4-2586-E8731F5C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942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Lecture (Week 9)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(Chapter 6.2.4- 6.3.2)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F07CB-394C-8147-FD59-7FF20756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9376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2F9F-892D-DEE3-63AF-091692C7B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65" y="365125"/>
            <a:ext cx="11317357" cy="1325563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.1.3 Dot Product/Inner Product 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B7034-C6B6-A1E0-1913-08E18B8FDD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0913" y="1418000"/>
                <a:ext cx="6080393" cy="493834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Properties of dot product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Transformation on dot product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(Using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 derive)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B7034-C6B6-A1E0-1913-08E18B8FDD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913" y="1418000"/>
                <a:ext cx="6080393" cy="4938349"/>
              </a:xfrm>
              <a:blipFill>
                <a:blip r:embed="rId2"/>
                <a:stretch>
                  <a:fillRect l="-1879"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0F2D7-D903-CCD4-21F6-6720F73C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9</a:t>
            </a:fld>
            <a:endParaRPr lang="en-SG"/>
          </a:p>
        </p:txBody>
      </p:sp>
      <p:pic>
        <p:nvPicPr>
          <p:cNvPr id="6" name="Picture 7" descr="Picture 7">
            <a:extLst>
              <a:ext uri="{FF2B5EF4-FFF2-40B4-BE49-F238E27FC236}">
                <a16:creationId xmlns:a16="http://schemas.microsoft.com/office/drawing/2014/main" id="{D68B5982-EEC3-4284-8BC1-DC9D021F6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13" y="1965712"/>
            <a:ext cx="5856197" cy="1769005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9C3BD3-8691-E64A-41A5-8ECE8352E4F5}"/>
                  </a:ext>
                </a:extLst>
              </p:cNvPr>
              <p:cNvSpPr txBox="1"/>
              <p:nvPr/>
            </p:nvSpPr>
            <p:spPr>
              <a:xfrm>
                <a:off x="7050796" y="1728846"/>
                <a:ext cx="477673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Explanation to transformation on dot product:</a:t>
                </a:r>
              </a:p>
              <a:p>
                <a:endParaRPr lang="en-US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System Font Regular"/>
                  <a:buChar char="-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Let’s write the dot product in matrix form: </a:t>
                </a:r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System Font Regular"/>
                  <a:buChar char="-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System Font Regular"/>
                  <a:buChar char="-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the distributive property of matrix </a:t>
                </a:r>
              </a:p>
              <a:p>
                <a:pPr lvl="1"/>
                <a:r>
                  <a:rPr lang="en-US" b="0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System Font Regular"/>
                  <a:buChar char="-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System Font Regular"/>
                  <a:buChar char="-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Write back to dot product format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So we 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9C3BD3-8691-E64A-41A5-8ECE8352E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796" y="1728846"/>
                <a:ext cx="4776730" cy="4524315"/>
              </a:xfrm>
              <a:prstGeom prst="rect">
                <a:avLst/>
              </a:prstGeom>
              <a:blipFill>
                <a:blip r:embed="rId4"/>
                <a:stretch>
                  <a:fillRect l="-1061" t="-840" r="-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514FF89-0CF6-B6DE-E7BB-D090D5ED9353}"/>
              </a:ext>
            </a:extLst>
          </p:cNvPr>
          <p:cNvSpPr txBox="1"/>
          <p:nvPr/>
        </p:nvSpPr>
        <p:spPr>
          <a:xfrm>
            <a:off x="442325" y="365125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618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20863</TotalTime>
  <Words>2123</Words>
  <Application>Microsoft Macintosh PowerPoint</Application>
  <PresentationFormat>Widescreen</PresentationFormat>
  <Paragraphs>268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System Font Regular</vt:lpstr>
      <vt:lpstr>Arial</vt:lpstr>
      <vt:lpstr>Calibri</vt:lpstr>
      <vt:lpstr>Calibri Light</vt:lpstr>
      <vt:lpstr>Cambria Math</vt:lpstr>
      <vt:lpstr>Courier New</vt:lpstr>
      <vt:lpstr>Helvetica</vt:lpstr>
      <vt:lpstr>Times New Roman</vt:lpstr>
      <vt:lpstr>Wingdings</vt:lpstr>
      <vt:lpstr>Office Theme</vt:lpstr>
      <vt:lpstr>SC1004 Part 2 </vt:lpstr>
      <vt:lpstr>Quiz 2 and Exam:</vt:lpstr>
      <vt:lpstr>Syllabus for Part 2</vt:lpstr>
      <vt:lpstr>Online Video learning Schedule</vt:lpstr>
      <vt:lpstr>How will we conduct the course?</vt:lpstr>
      <vt:lpstr>References</vt:lpstr>
      <vt:lpstr>PowerPoint Presentation</vt:lpstr>
      <vt:lpstr>Lecture (Week 9)  (Chapter 6.2.4- 6.3.2)</vt:lpstr>
      <vt:lpstr>Key points – 6.1.3 Dot Product/Inner Product (2)</vt:lpstr>
      <vt:lpstr>Key points – 6.2.2 Orthogonal Projection</vt:lpstr>
      <vt:lpstr>Example</vt:lpstr>
      <vt:lpstr>Key points – 6.2.3 Orthogonal Decomposition</vt:lpstr>
      <vt:lpstr>Key points – 6.2.4 Orthonormal Sets </vt:lpstr>
      <vt:lpstr>PowerPoint Presentation</vt:lpstr>
      <vt:lpstr>Key points – 6.2.5 Orthogonal Decomposition.</vt:lpstr>
      <vt:lpstr>What if p=n? That is, when W is the full space, what will be 〖y ̂=Proj〗_w y? </vt:lpstr>
      <vt:lpstr>Key points – 6.3.1 QR Factorization (why)</vt:lpstr>
      <vt:lpstr>Key points – 6.3.2 QR Factorization (how)</vt:lpstr>
      <vt:lpstr>Key points – 6.3.2 QR Factorization (how)</vt:lpstr>
      <vt:lpstr>Key points – 6.3.2 QR Factorization Properties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References for Linear Algebra</dc:title>
  <dc:creator>Eng Siong Chng</dc:creator>
  <cp:lastModifiedBy>Guan Cuntai (Prof)</cp:lastModifiedBy>
  <cp:revision>463</cp:revision>
  <cp:lastPrinted>2022-11-04T01:15:13Z</cp:lastPrinted>
  <dcterms:created xsi:type="dcterms:W3CDTF">2020-08-08T17:47:31Z</dcterms:created>
  <dcterms:modified xsi:type="dcterms:W3CDTF">2024-03-23T14:27:27Z</dcterms:modified>
</cp:coreProperties>
</file>